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securitylab.ru/software/301944.php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securitylab.ru/software/240522.php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securitylab.ru/software/273998.ph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&#1060;&#1077;&#1076;&#1077;&#1088;&#1072;&#1083;&#1100;&#1085;&#1099;&#1081;%20&#1079;&#1072;&#1082;&#1086;&#1085;%20&#1056;&#1086;&#1089;&#1089;&#1080;&#1081;&#1089;&#1082;&#1086;&#1081;%20&#1060;&#1077;&#1076;&#1077;&#1088;&#1072;&#1094;&#1080;&#1080;%20&#1086;&#1090;%2029%20&#1076;&#1077;&#1082;&#1072;&#1073;&#1088;&#1103;%202010%20&#1075;.doc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424936" cy="1470025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b="1" i="1" dirty="0" smtClean="0">
                <a:solidFill>
                  <a:srgbClr val="0070C0"/>
                </a:solidFill>
              </a:rPr>
              <a:t>Родительское собрание </a:t>
            </a:r>
            <a:br>
              <a:rPr lang="ru-RU" sz="4000" b="1" i="1" dirty="0" smtClean="0">
                <a:solidFill>
                  <a:srgbClr val="0070C0"/>
                </a:solidFill>
              </a:rPr>
            </a:br>
            <a:r>
              <a:rPr lang="ru-RU" sz="4000" b="1" i="1" dirty="0" smtClean="0">
                <a:solidFill>
                  <a:srgbClr val="0070C0"/>
                </a:solidFill>
              </a:rPr>
              <a:t>в 6 классе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928802"/>
            <a:ext cx="8391876" cy="387646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5400" i="1" dirty="0" smtClean="0">
                <a:solidFill>
                  <a:srgbClr val="C00000"/>
                </a:solidFill>
              </a:rPr>
              <a:t> </a:t>
            </a:r>
          </a:p>
          <a:p>
            <a:pPr algn="r"/>
            <a:r>
              <a:rPr lang="ru-RU" sz="5400" i="1" dirty="0" smtClean="0">
                <a:solidFill>
                  <a:srgbClr val="C00000"/>
                </a:solidFill>
              </a:rPr>
              <a:t>                БЕЗОПАСНОСТЬ </a:t>
            </a:r>
            <a:r>
              <a:rPr lang="ru-RU" sz="5400" i="1" dirty="0">
                <a:solidFill>
                  <a:srgbClr val="C00000"/>
                </a:solidFill>
              </a:rPr>
              <a:t>ДЕТЕЙ </a:t>
            </a:r>
            <a:endParaRPr lang="ru-RU" sz="5400" i="1" dirty="0" smtClean="0">
              <a:solidFill>
                <a:srgbClr val="C00000"/>
              </a:solidFill>
            </a:endParaRPr>
          </a:p>
          <a:p>
            <a:pPr algn="r"/>
            <a:r>
              <a:rPr lang="ru-RU" sz="5400" i="1" dirty="0" smtClean="0">
                <a:solidFill>
                  <a:srgbClr val="C00000"/>
                </a:solidFill>
              </a:rPr>
              <a:t>В ИНТЕРНЕТЕ</a:t>
            </a:r>
          </a:p>
          <a:p>
            <a:pPr algn="r"/>
            <a:endParaRPr lang="ru-RU" sz="2600" i="1" dirty="0" smtClean="0">
              <a:solidFill>
                <a:srgbClr val="C00000"/>
              </a:solidFill>
            </a:endParaRPr>
          </a:p>
          <a:p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1857364"/>
            <a:ext cx="2571768" cy="38782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26823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25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25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25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250"/>
                            </p:stCondLst>
                            <p:childTnLst>
                              <p:par>
                                <p:cTn id="3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2276872"/>
            <a:ext cx="6120680" cy="3474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ctr" fontAlgn="t">
              <a:buNone/>
            </a:pPr>
            <a:r>
              <a:rPr lang="ru-RU" sz="2800" b="1" i="1" u="sng" dirty="0">
                <a:solidFill>
                  <a:srgbClr val="CC00CC"/>
                </a:solidFill>
              </a:rPr>
              <a:t>Наркотики</a:t>
            </a:r>
            <a:endParaRPr lang="ru-RU" sz="2800" i="1" u="sng" dirty="0">
              <a:solidFill>
                <a:srgbClr val="CC00CC"/>
              </a:solidFill>
            </a:endParaRPr>
          </a:p>
          <a:p>
            <a:pPr marL="45720" indent="0" fontAlgn="t">
              <a:buNone/>
            </a:pPr>
            <a:r>
              <a:rPr lang="ru-RU" sz="2800" i="1" dirty="0">
                <a:solidFill>
                  <a:srgbClr val="FF0000"/>
                </a:solidFill>
              </a:rPr>
              <a:t>Интернет пестрит новостями о “пользе” употребления марихуаны, рецептами и советами изготовления “зелья</a:t>
            </a:r>
            <a:r>
              <a:rPr lang="ru-RU" sz="2800" i="1" dirty="0" smtClean="0">
                <a:solidFill>
                  <a:srgbClr val="FF0000"/>
                </a:solidFill>
              </a:rPr>
              <a:t>”.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329136"/>
            <a:ext cx="864096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Угрозы, подстерегающие ребенка в Глобальной сети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8880"/>
            <a:ext cx="2798419" cy="20683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91758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2276872"/>
            <a:ext cx="6120680" cy="347472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5720" indent="0" algn="ctr" fontAlgn="t">
              <a:buNone/>
            </a:pPr>
            <a:r>
              <a:rPr lang="ru-RU" sz="2800" b="1" i="1" u="sng" dirty="0" smtClean="0">
                <a:solidFill>
                  <a:srgbClr val="CC00CC"/>
                </a:solidFill>
              </a:rPr>
              <a:t>Сайты </a:t>
            </a:r>
            <a:r>
              <a:rPr lang="ru-RU" sz="2800" b="1" i="1" u="sng" dirty="0">
                <a:solidFill>
                  <a:srgbClr val="CC00CC"/>
                </a:solidFill>
              </a:rPr>
              <a:t>знакомств, социальные сети, блоги и чаты</a:t>
            </a:r>
            <a:endParaRPr lang="ru-RU" sz="2800" i="1" u="sng" dirty="0">
              <a:solidFill>
                <a:srgbClr val="CC00CC"/>
              </a:solidFill>
            </a:endParaRPr>
          </a:p>
          <a:p>
            <a:pPr marL="45720" indent="0" algn="just" fontAlgn="t">
              <a:buNone/>
            </a:pPr>
            <a:r>
              <a:rPr lang="ru-RU" sz="2800" b="1" dirty="0">
                <a:solidFill>
                  <a:srgbClr val="FF3300"/>
                </a:solidFill>
              </a:rPr>
              <a:t>К сожалению уже было много случаев, когда педофилы выдавали себя за одного из детей или выдуманных персонажей, чтобы войти к ним в доверие и завести пошлые или открыто сексуальные беседы с ними или даже договориться о личной встрече.</a:t>
            </a:r>
          </a:p>
          <a:p>
            <a:pPr marL="45720" indent="0" algn="just" fontAlgn="t">
              <a:buNone/>
            </a:pP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329136"/>
            <a:ext cx="864096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Угрозы, подстерегающие ребенка в Глобальной сети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63" y="3284984"/>
            <a:ext cx="2630410" cy="19442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6293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2276872"/>
            <a:ext cx="6120680" cy="28083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ctr" fontAlgn="t">
              <a:buNone/>
            </a:pPr>
            <a:r>
              <a:rPr lang="ru-RU" sz="2800" b="1" i="1" u="sng" dirty="0" smtClean="0">
                <a:solidFill>
                  <a:srgbClr val="CC00CC"/>
                </a:solidFill>
              </a:rPr>
              <a:t>Секты</a:t>
            </a:r>
            <a:endParaRPr lang="ru-RU" sz="2800" i="1" u="sng" dirty="0">
              <a:solidFill>
                <a:srgbClr val="CC00CC"/>
              </a:solidFill>
            </a:endParaRPr>
          </a:p>
          <a:p>
            <a:pPr marL="45720" indent="0" fontAlgn="t">
              <a:buNone/>
            </a:pPr>
            <a:r>
              <a:rPr lang="ru-RU" sz="2800" i="1" dirty="0">
                <a:solidFill>
                  <a:srgbClr val="FF0000"/>
                </a:solidFill>
              </a:rPr>
              <a:t>Виртуальный собеседник не схватит за руку, но ему вполне по силам “проникнуть в мысли” и повлиять на взгляды на мир</a:t>
            </a:r>
            <a:r>
              <a:rPr lang="ru-RU" sz="2800" i="1" dirty="0" smtClean="0">
                <a:solidFill>
                  <a:srgbClr val="FF0000"/>
                </a:solidFill>
              </a:rPr>
              <a:t>.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329136"/>
            <a:ext cx="864096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Угрозы, подстерегающие ребенка в Глобальной сети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2936"/>
            <a:ext cx="2630410" cy="19442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8447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2276872"/>
            <a:ext cx="6120680" cy="347472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" indent="0" algn="ctr" fontAlgn="t">
              <a:buNone/>
            </a:pPr>
            <a:r>
              <a:rPr lang="ru-RU" sz="2800" b="1" i="1" u="sng" dirty="0" smtClean="0">
                <a:solidFill>
                  <a:srgbClr val="CC00CC"/>
                </a:solidFill>
              </a:rPr>
              <a:t>Экстремизм</a:t>
            </a:r>
            <a:r>
              <a:rPr lang="ru-RU" sz="2800" b="1" i="1" u="sng" dirty="0">
                <a:solidFill>
                  <a:srgbClr val="CC00CC"/>
                </a:solidFill>
              </a:rPr>
              <a:t>, национализм, </a:t>
            </a:r>
            <a:endParaRPr lang="ru-RU" sz="2800" b="1" i="1" u="sng" dirty="0" smtClean="0">
              <a:solidFill>
                <a:srgbClr val="CC00CC"/>
              </a:solidFill>
            </a:endParaRPr>
          </a:p>
          <a:p>
            <a:pPr marL="45720" indent="0" algn="ctr" fontAlgn="t">
              <a:buNone/>
            </a:pPr>
            <a:r>
              <a:rPr lang="ru-RU" sz="2800" b="1" i="1" u="sng" dirty="0" smtClean="0">
                <a:solidFill>
                  <a:srgbClr val="CC00CC"/>
                </a:solidFill>
              </a:rPr>
              <a:t>фашизм</a:t>
            </a:r>
            <a:endParaRPr lang="ru-RU" sz="2800" i="1" u="sng" dirty="0">
              <a:solidFill>
                <a:srgbClr val="CC00CC"/>
              </a:solidFill>
            </a:endParaRPr>
          </a:p>
          <a:p>
            <a:pPr marL="45720" indent="0" fontAlgn="t">
              <a:buNone/>
            </a:pPr>
            <a:r>
              <a:rPr lang="ru-RU" sz="2800" i="1" dirty="0">
                <a:solidFill>
                  <a:srgbClr val="FF0000"/>
                </a:solidFill>
              </a:rPr>
              <a:t>Все широкие возможности Интернета используются представителями экстремистских течений для того, чтобы заманить в свои ряды новичков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329136"/>
            <a:ext cx="864096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Угрозы, подстерегающие ребенка в Глобальной сети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34" y="3356992"/>
            <a:ext cx="2703858" cy="19985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91019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1785926"/>
            <a:ext cx="8072494" cy="31432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ctr" fontAlgn="t">
              <a:buNone/>
            </a:pPr>
            <a:r>
              <a:rPr lang="ru-RU" sz="2800" b="1" i="1" u="sng" dirty="0" smtClean="0">
                <a:solidFill>
                  <a:srgbClr val="7030A0"/>
                </a:solidFill>
              </a:rPr>
              <a:t>Группы смерти</a:t>
            </a:r>
          </a:p>
          <a:p>
            <a:pPr marL="45720" indent="0" fontAlgn="t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С детьми в социальных сетях работают системно и планомерно, шаг за шагом подталкивая к последней черте.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329136"/>
            <a:ext cx="864096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Угрозы, подстерегающие ребенка в Глобальной сети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Галочка\Desktop\7e5ef5cf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071942"/>
            <a:ext cx="4000528" cy="2377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191019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429552" cy="785818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Опасность: группы смерти!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86808" cy="557216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fontAlgn="base"/>
            <a:r>
              <a:rPr lang="ru-RU" b="1" dirty="0" smtClean="0">
                <a:solidFill>
                  <a:srgbClr val="002060"/>
                </a:solidFill>
              </a:rPr>
              <a:t>В подобных группах с подростками работают взрослые люди. Работают со знанием их пристрастий и увлечений, используя любимую ими лексику и культуру. Работают со знанием психологии, внушая девочкам, что они «толстые», а ребятам, что они — «</a:t>
            </a:r>
            <a:r>
              <a:rPr lang="ru-RU" b="1" dirty="0" err="1" smtClean="0">
                <a:solidFill>
                  <a:srgbClr val="002060"/>
                </a:solidFill>
              </a:rPr>
              <a:t>лузеры</a:t>
            </a:r>
            <a:r>
              <a:rPr lang="ru-RU" b="1" dirty="0" smtClean="0">
                <a:solidFill>
                  <a:srgbClr val="002060"/>
                </a:solidFill>
              </a:rPr>
              <a:t>» для этого мира. Потому что есть иной мир, и вот там они — «избранные».</a:t>
            </a:r>
          </a:p>
          <a:p>
            <a:pPr fontAlgn="base"/>
            <a:r>
              <a:rPr lang="ru-RU" b="1" dirty="0" smtClean="0">
                <a:solidFill>
                  <a:srgbClr val="002060"/>
                </a:solidFill>
              </a:rPr>
              <a:t>Здесь самые «безобидные </a:t>
            </a:r>
            <a:r>
              <a:rPr lang="ru-RU" b="1" dirty="0" err="1" smtClean="0">
                <a:solidFill>
                  <a:srgbClr val="002060"/>
                </a:solidFill>
              </a:rPr>
              <a:t>слоганы</a:t>
            </a:r>
            <a:r>
              <a:rPr lang="ru-RU" b="1" dirty="0" smtClean="0">
                <a:solidFill>
                  <a:srgbClr val="002060"/>
                </a:solidFill>
              </a:rPr>
              <a:t>» — вот такие: «Лучшие вещи в жизни с буквой «с» — Семья суббота секс суицид». Песни типа: «…мы ушли в открытый космос, в этом мире больше нечего ловить». Вопросы: «сколько унылых будней ты готов еще так просуществовать?» Картинки: рельсы, надвигающийся поезд с надписью «этот мир не для нас». Фото: дети на крышах с надписью «мы дети мертвого поколения»… И самое главное: родители погибших детей просто не замечали никаких изменений.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429552" cy="714380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Опасность: группы смерти!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15370" cy="4000528"/>
          </a:xfrm>
          <a:prstGeom prst="rect">
            <a:avLst/>
          </a:prstGeo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Ноябрь 2016 года – арестован создатель группы смерти социальной сети «</a:t>
            </a:r>
            <a:r>
              <a:rPr lang="ru-RU" b="1" dirty="0" err="1" smtClean="0">
                <a:solidFill>
                  <a:srgbClr val="002060"/>
                </a:solidFill>
              </a:rPr>
              <a:t>Вконтакте</a:t>
            </a:r>
            <a:r>
              <a:rPr lang="ru-RU" b="1" dirty="0" smtClean="0">
                <a:solidFill>
                  <a:srgbClr val="002060"/>
                </a:solidFill>
              </a:rPr>
              <a:t>» Филипп </a:t>
            </a:r>
            <a:r>
              <a:rPr lang="ru-RU" b="1" dirty="0" err="1" smtClean="0">
                <a:solidFill>
                  <a:srgbClr val="002060"/>
                </a:solidFill>
              </a:rPr>
              <a:t>Будейкин</a:t>
            </a:r>
            <a:r>
              <a:rPr lang="ru-RU" b="1" dirty="0" smtClean="0">
                <a:solidFill>
                  <a:srgbClr val="002060"/>
                </a:solidFill>
              </a:rPr>
              <a:t>, известный под псевдонимом Филипп Лис. По версии правоохранительных органов с декабря 2013 года по май 2016 года было создано восемь виртуальных сообществ в социальной сети "</a:t>
            </a:r>
            <a:r>
              <a:rPr lang="ru-RU" b="1" dirty="0" err="1" smtClean="0">
                <a:solidFill>
                  <a:srgbClr val="002060"/>
                </a:solidFill>
              </a:rPr>
              <a:t>ВКонтакте</a:t>
            </a:r>
            <a:r>
              <a:rPr lang="ru-RU" b="1" dirty="0" smtClean="0">
                <a:solidFill>
                  <a:srgbClr val="002060"/>
                </a:solidFill>
              </a:rPr>
              <a:t>", где открыто пропагандировались суициды. Доступ к этим группам был строго ограничен и предоставлялся решением администратора сообщества.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Галочка\Desktop\hlc9jRqAUAU0dqiEGqW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786322"/>
            <a:ext cx="2428892" cy="1513612"/>
          </a:xfrm>
          <a:prstGeom prst="rect">
            <a:avLst/>
          </a:prstGeom>
          <a:noFill/>
        </p:spPr>
      </p:pic>
      <p:pic>
        <p:nvPicPr>
          <p:cNvPr id="1028" name="Picture 4" descr="C:\Users\Галочка\Desktop\z6ilwfh793xuzsv5go1h9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857760"/>
            <a:ext cx="2857520" cy="1636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880663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i="1" dirty="0" smtClean="0">
                <a:solidFill>
                  <a:schemeClr val="accent1">
                    <a:lumMod val="75000"/>
                  </a:schemeClr>
                </a:solidFill>
              </a:rPr>
              <a:t>Интернет - зависимость</a:t>
            </a:r>
            <a:endParaRPr lang="ru-RU" sz="4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8965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609600" lvl="0" indent="-609600" fontAlgn="base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b="1" kern="0" dirty="0" smtClean="0">
                <a:solidFill>
                  <a:srgbClr val="000066"/>
                </a:solidFill>
                <a:latin typeface="Arial"/>
              </a:rPr>
              <a:t>Навязчивые бесконечные </a:t>
            </a:r>
            <a:r>
              <a:rPr lang="ru-RU" b="1" kern="0" dirty="0">
                <a:solidFill>
                  <a:srgbClr val="000066"/>
                </a:solidFill>
                <a:latin typeface="Arial"/>
              </a:rPr>
              <a:t>путешествия по </a:t>
            </a:r>
            <a:r>
              <a:rPr lang="ru-RU" b="1" i="1" kern="0" dirty="0">
                <a:solidFill>
                  <a:srgbClr val="00B050"/>
                </a:solidFill>
                <a:latin typeface="Arial"/>
              </a:rPr>
              <a:t>Всемирной </a:t>
            </a:r>
            <a:r>
              <a:rPr lang="ru-RU" b="1" i="1" kern="0" dirty="0" smtClean="0">
                <a:solidFill>
                  <a:srgbClr val="00B050"/>
                </a:solidFill>
                <a:latin typeface="Arial"/>
              </a:rPr>
              <a:t>паутине</a:t>
            </a:r>
            <a:r>
              <a:rPr lang="ru-RU" b="1" kern="0" dirty="0" smtClean="0">
                <a:solidFill>
                  <a:srgbClr val="000066"/>
                </a:solidFill>
                <a:latin typeface="Arial"/>
              </a:rPr>
              <a:t>.</a:t>
            </a:r>
            <a:endParaRPr lang="ru-RU" b="1" kern="0" dirty="0">
              <a:solidFill>
                <a:srgbClr val="000066"/>
              </a:solidFill>
              <a:latin typeface="Arial"/>
            </a:endParaRPr>
          </a:p>
          <a:p>
            <a:pPr marL="609600" lvl="0" indent="-609600" fontAlgn="base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b="1" kern="0" dirty="0">
                <a:solidFill>
                  <a:srgbClr val="000066"/>
                </a:solidFill>
                <a:latin typeface="Arial"/>
              </a:rPr>
              <a:t>Пристрастие к виртуальному общению и виртуальным знакомствам — </a:t>
            </a:r>
            <a:r>
              <a:rPr lang="ru-RU" b="1" i="1" kern="0" dirty="0">
                <a:solidFill>
                  <a:srgbClr val="00B050"/>
                </a:solidFill>
                <a:latin typeface="Arial"/>
              </a:rPr>
              <a:t>большие объёмы </a:t>
            </a:r>
            <a:r>
              <a:rPr lang="ru-RU" b="1" i="1" kern="0" dirty="0" smtClean="0">
                <a:solidFill>
                  <a:srgbClr val="00B050"/>
                </a:solidFill>
                <a:latin typeface="Arial"/>
              </a:rPr>
              <a:t>переписки</a:t>
            </a:r>
            <a:r>
              <a:rPr lang="ru-RU" b="1" kern="0" dirty="0" smtClean="0">
                <a:solidFill>
                  <a:srgbClr val="000066"/>
                </a:solidFill>
                <a:latin typeface="Arial"/>
              </a:rPr>
              <a:t>.</a:t>
            </a:r>
          </a:p>
          <a:p>
            <a:pPr marL="609600" lvl="0" indent="-609600" fontAlgn="base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b="1" kern="0" dirty="0" smtClean="0">
                <a:solidFill>
                  <a:srgbClr val="000066"/>
                </a:solidFill>
                <a:latin typeface="Arial"/>
              </a:rPr>
              <a:t>Избыточность </a:t>
            </a:r>
            <a:r>
              <a:rPr lang="ru-RU" b="1" i="1" kern="0" dirty="0">
                <a:solidFill>
                  <a:srgbClr val="00B050"/>
                </a:solidFill>
                <a:latin typeface="Arial"/>
              </a:rPr>
              <a:t>знакомых и друзей в Сети</a:t>
            </a:r>
            <a:r>
              <a:rPr lang="ru-RU" b="1" kern="0" dirty="0">
                <a:solidFill>
                  <a:srgbClr val="000066"/>
                </a:solidFill>
                <a:latin typeface="Arial"/>
              </a:rPr>
              <a:t>.</a:t>
            </a:r>
          </a:p>
          <a:p>
            <a:pPr marL="609600" lvl="0" indent="-609600" fontAlgn="base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b="1" kern="0" dirty="0">
                <a:solidFill>
                  <a:srgbClr val="00B050"/>
                </a:solidFill>
                <a:latin typeface="Arial"/>
              </a:rPr>
              <a:t>Игровая зависимость</a:t>
            </a:r>
            <a:r>
              <a:rPr lang="ru-RU" b="1" kern="0" dirty="0">
                <a:solidFill>
                  <a:srgbClr val="000066"/>
                </a:solidFill>
                <a:latin typeface="Arial"/>
              </a:rPr>
              <a:t> — навязчивое увлечение компьютерными </a:t>
            </a:r>
            <a:r>
              <a:rPr lang="ru-RU" b="1" kern="0" dirty="0" smtClean="0">
                <a:solidFill>
                  <a:srgbClr val="000066"/>
                </a:solidFill>
                <a:latin typeface="Arial"/>
              </a:rPr>
              <a:t>играми.</a:t>
            </a:r>
            <a:endParaRPr lang="ru-RU" b="1" kern="0" dirty="0">
              <a:solidFill>
                <a:srgbClr val="000066"/>
              </a:solidFill>
              <a:latin typeface="Arial"/>
            </a:endParaRPr>
          </a:p>
          <a:p>
            <a:pPr marL="609600" lvl="0" indent="-609600" fontAlgn="base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b="1" i="1" kern="0" dirty="0">
                <a:solidFill>
                  <a:srgbClr val="00B050"/>
                </a:solidFill>
                <a:latin typeface="Arial"/>
              </a:rPr>
              <a:t>Пристрастие к просмотру фильмов</a:t>
            </a:r>
            <a:r>
              <a:rPr lang="ru-RU" b="1" kern="0" dirty="0">
                <a:solidFill>
                  <a:srgbClr val="000066"/>
                </a:solidFill>
                <a:latin typeface="Arial"/>
              </a:rPr>
              <a:t> через интернет, когда </a:t>
            </a:r>
            <a:r>
              <a:rPr lang="ru-RU" b="1" kern="0" dirty="0" smtClean="0">
                <a:solidFill>
                  <a:srgbClr val="000066"/>
                </a:solidFill>
                <a:latin typeface="Arial"/>
              </a:rPr>
              <a:t>«больной» </a:t>
            </a:r>
            <a:r>
              <a:rPr lang="ru-RU" b="1" kern="0" dirty="0">
                <a:solidFill>
                  <a:srgbClr val="000066"/>
                </a:solidFill>
                <a:latin typeface="Arial"/>
              </a:rPr>
              <a:t>может провести перед экраном весь день не отрываясь из-за того, что в сети можно посмотреть практически любой фильм или передачу.</a:t>
            </a:r>
          </a:p>
          <a:p>
            <a:pPr marL="4572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948083249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3571876"/>
            <a:ext cx="8286808" cy="30003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b="1" dirty="0">
                <a:solidFill>
                  <a:srgbClr val="132767"/>
                </a:solidFill>
                <a:latin typeface="Arial"/>
              </a:rPr>
              <a:t>Любопытная детская природа может завести </a:t>
            </a:r>
            <a:r>
              <a:rPr lang="ru-RU" sz="2400" b="1" dirty="0" smtClean="0">
                <a:solidFill>
                  <a:srgbClr val="132767"/>
                </a:solidFill>
                <a:latin typeface="Arial"/>
              </a:rPr>
              <a:t>их </a:t>
            </a:r>
            <a:r>
              <a:rPr lang="ru-RU" sz="2400" b="1" dirty="0">
                <a:solidFill>
                  <a:srgbClr val="132767"/>
                </a:solidFill>
                <a:latin typeface="Arial"/>
              </a:rPr>
              <a:t>на сайты расистского, дискриминационного, сексуального, насильственного содержания или на сайты, содержащие материалы, побуждающие ребенка к действиям, которые могут поставить под угрозу его психологическое или физическое </a:t>
            </a:r>
            <a:r>
              <a:rPr lang="ru-RU" sz="2400" b="1" dirty="0" smtClean="0">
                <a:solidFill>
                  <a:srgbClr val="132767"/>
                </a:solidFill>
                <a:latin typeface="Arial"/>
              </a:rPr>
              <a:t>здоровье.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785794"/>
            <a:ext cx="3286148" cy="2351410"/>
          </a:xfrm>
          <a:prstGeom prst="rect">
            <a:avLst/>
          </a:prstGeom>
        </p:spPr>
      </p:pic>
      <p:pic>
        <p:nvPicPr>
          <p:cNvPr id="2050" name="Picture 2" descr="C:\Users\Галочка\Desktop\57af25f663b74c8dbeae89feced0e19d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714356"/>
            <a:ext cx="3614680" cy="24129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691040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56792"/>
            <a:ext cx="8572560" cy="50869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lv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Ребенку </a:t>
            </a:r>
            <a:r>
              <a:rPr lang="ru-RU" sz="2000" dirty="0">
                <a:solidFill>
                  <a:schemeClr val="tx1"/>
                </a:solidFill>
              </a:rPr>
              <a:t>не следует давать частной информации о себе (фамилию, номер телефона, адрес, номер школы) без разрешения </a:t>
            </a:r>
            <a:r>
              <a:rPr lang="ru-RU" sz="2000" dirty="0" smtClean="0">
                <a:solidFill>
                  <a:schemeClr val="tx1"/>
                </a:solidFill>
              </a:rPr>
              <a:t>родителей.</a:t>
            </a:r>
            <a:endParaRPr lang="ru-RU" sz="2000" dirty="0">
              <a:solidFill>
                <a:schemeClr val="tx1"/>
              </a:solidFill>
            </a:endParaRPr>
          </a:p>
          <a:p>
            <a:endParaRPr lang="ru-RU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00306"/>
            <a:ext cx="246461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627784" y="2636912"/>
            <a:ext cx="6373372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Не разрешайте ребенку предоставлять личную информацию через Интернет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7" y="4357694"/>
            <a:ext cx="83841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Ребенку нужно знать, что нельзя через Интернет давать сведения о своем имени, возрасте, номере телефона, номере школы или домашнем адресе, и т.д. Убедитесь, что у него нет доступа к номеру кредитной карты или банковским данным. Научите ребенка использовать прозвища (</a:t>
            </a:r>
            <a:r>
              <a:rPr lang="ru-RU" sz="2000" dirty="0" err="1" smtClean="0"/>
              <a:t>ники</a:t>
            </a:r>
            <a:r>
              <a:rPr lang="ru-RU" sz="2000" dirty="0" smtClean="0"/>
              <a:t>) при общении через Интернет: анонимность - отличный способ защиты. Не выкладывайте фотографии ребенка на </a:t>
            </a:r>
            <a:r>
              <a:rPr lang="ru-RU" sz="2000" dirty="0" err="1" smtClean="0"/>
              <a:t>веб-страницах</a:t>
            </a:r>
            <a:r>
              <a:rPr lang="ru-RU" sz="2000" dirty="0" smtClean="0"/>
              <a:t> или публичных форумах.</a:t>
            </a:r>
            <a:endParaRPr lang="ru-RU" sz="20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2767" y="260648"/>
            <a:ext cx="8496944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Общие правила безопасности при работе в Интернете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22833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3" y="5214950"/>
            <a:ext cx="6662758" cy="3002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857364"/>
            <a:ext cx="7000924" cy="2348876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sz="3200" b="1" i="1" u="sng" dirty="0" smtClean="0"/>
              <a:t>Цель: </a:t>
            </a:r>
          </a:p>
          <a:p>
            <a:pPr>
              <a:buNone/>
            </a:pPr>
            <a:r>
              <a:rPr lang="ru-RU" sz="3200" dirty="0" smtClean="0"/>
              <a:t>  просвещение родителей по теме «Безопасность детей в сети Интернет».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5883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  <a:prstGeom prst="rect">
            <a:avLst/>
          </a:prstGeom>
        </p:spPr>
        <p:txBody>
          <a:bodyPr/>
          <a:lstStyle/>
          <a:p>
            <a:pPr marL="45720" lvl="0" indent="0">
              <a:buNone/>
            </a:pPr>
            <a:endParaRPr lang="ru-RU" sz="1800" dirty="0">
              <a:solidFill>
                <a:schemeClr val="tx1"/>
              </a:solidFill>
            </a:endParaRPr>
          </a:p>
          <a:p>
            <a:pPr marL="45720" lv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следует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открывать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письма электронной почты, файлы или Web-страницы, полученные от людей, которые не знакомы или не внушают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доверия.</a:t>
            </a:r>
            <a:endParaRPr lang="ru-RU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786058"/>
            <a:ext cx="235745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699792" y="2863990"/>
            <a:ext cx="6336704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Оградите ребенка от ненадлежащего веб-содержимого.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379" y="4509120"/>
            <a:ext cx="84943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Научите его, как следует поступать при столкновении с подозрительным материалом, расскажите, что не нужно нажимать на ссылки в электронных сообщениях от неизвестных источников, открывать различные вложения. Такие ссылки могут вести на нежелательные сайты, или содержать вирусы, которые заразят Ваш компьютер. Удаляйте с Вашего компьютера следы информации, которую нежелательно обнаружить Вашему ребенку.</a:t>
            </a:r>
            <a:endParaRPr lang="ru-RU" sz="20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2767" y="260648"/>
            <a:ext cx="8496944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Общие правила безопасности при работе в Интернете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681135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4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99553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03648"/>
            <a:ext cx="8229600" cy="4920952"/>
          </a:xfrm>
          <a:prstGeom prst="rect">
            <a:avLst/>
          </a:prstGeom>
        </p:spPr>
        <p:txBody>
          <a:bodyPr/>
          <a:lstStyle/>
          <a:p>
            <a:pPr marL="45720" lv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Встреча </a:t>
            </a:r>
            <a:r>
              <a:rPr lang="ru-RU" sz="2000" dirty="0">
                <a:solidFill>
                  <a:schemeClr val="tx1"/>
                </a:solidFill>
              </a:rPr>
              <a:t>в реальной жизни со знакомыми по Интернет-общению не является очень хорошей идеей, поскольку люди могут быть разными в электронном общении и при реальной встрече, и, если ребенок желает встретиться с ними, родителям следует пойти на первую встречу </a:t>
            </a:r>
            <a:r>
              <a:rPr lang="ru-RU" sz="2000" dirty="0" smtClean="0">
                <a:solidFill>
                  <a:schemeClr val="tx1"/>
                </a:solidFill>
              </a:rPr>
              <a:t>вместе.</a:t>
            </a:r>
            <a:endParaRPr lang="ru-RU" sz="2000" dirty="0">
              <a:solidFill>
                <a:schemeClr val="tx1"/>
              </a:solidFill>
            </a:endParaRPr>
          </a:p>
          <a:p>
            <a:endParaRPr lang="ru-RU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071810"/>
            <a:ext cx="192882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28860" y="3143248"/>
            <a:ext cx="6143668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Ребенок должен понять, что его виртуальный собеседник может выдавать себя за другого.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653136"/>
            <a:ext cx="81769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Отсутствием возможности видеть и слышать других пользователей легко воспользоваться. И 10-летний друг Вашего ребенка по чату в реальности может оказаться злоумышленником. Поэтому запретите ребенку назначать встречи с виртуальными знакомыми.</a:t>
            </a:r>
            <a:endParaRPr lang="ru-RU" sz="20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2767" y="260648"/>
            <a:ext cx="8496944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Общие правила безопасности при работе в Интернете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37860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90215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767" y="1052736"/>
            <a:ext cx="842493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Посещайте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Интернет вместе с детьми. Поощряйте ваших детей делиться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вами их успехами и неудачами в деле освоения Интернет;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  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Объясните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детям, что если в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Интернете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что-либо беспокоит их, то им 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     следует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не скрывать этого, а поделиться с вами своим беспокойством;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 Составьте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список правил работы детей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Интернет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помните, что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лучше твердое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«нет», чем неуверенное «да».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Пусть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ограничения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будут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минимальны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но зато действовать всегда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оговорок.</a:t>
            </a:r>
          </a:p>
          <a:p>
            <a:pPr algn="just"/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4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Объясните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ребенку, что при общении в чатах, использовании программ 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algn="just"/>
            <a:r>
              <a:rPr lang="ru-RU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  мгновенного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обмена сообщениями (типа ICQ, 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Microsoft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Messenger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и т.д.), 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algn="just"/>
            <a:r>
              <a:rPr lang="ru-RU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  использовании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он-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лайн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игр и других ситуациях, требующих 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algn="just"/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    регистрации, нельзя использовать реальное имя, помогите вашему </a:t>
            </a:r>
          </a:p>
          <a:p>
            <a:pPr algn="just"/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   ребенку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выбрать регистрационное имя, не содержащее никакой личной 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algn="just"/>
            <a:r>
              <a:rPr lang="ru-RU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   информации.</a:t>
            </a:r>
          </a:p>
          <a:p>
            <a:pPr algn="just"/>
            <a:r>
              <a:rPr lang="ru-RU" sz="2000" dirty="0">
                <a:latin typeface="Times New Roman"/>
                <a:ea typeface="Times New Roman"/>
              </a:rPr>
              <a:t>5</a:t>
            </a:r>
            <a:r>
              <a:rPr lang="ru-RU" sz="2000" dirty="0" smtClean="0">
                <a:latin typeface="Times New Roman"/>
                <a:ea typeface="Times New Roman"/>
              </a:rPr>
              <a:t>. Объясните </a:t>
            </a:r>
            <a:r>
              <a:rPr lang="ru-RU" sz="2000" dirty="0">
                <a:latin typeface="Times New Roman"/>
                <a:ea typeface="Times New Roman"/>
              </a:rPr>
              <a:t>ребенку, что нельзя выдавать свои личные данные, такие как </a:t>
            </a:r>
            <a:endParaRPr lang="ru-RU" sz="2000" dirty="0" smtClean="0">
              <a:latin typeface="Times New Roman"/>
              <a:ea typeface="Times New Roman"/>
            </a:endParaRPr>
          </a:p>
          <a:p>
            <a:pPr algn="just"/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</a:rPr>
              <a:t>   домашний </a:t>
            </a:r>
            <a:r>
              <a:rPr lang="ru-RU" sz="2000" dirty="0">
                <a:latin typeface="Times New Roman"/>
                <a:ea typeface="Times New Roman"/>
              </a:rPr>
              <a:t>адрес, номер телефона и любую другую личную </a:t>
            </a:r>
            <a:endParaRPr lang="ru-RU" sz="2000" dirty="0" smtClean="0">
              <a:latin typeface="Times New Roman"/>
              <a:ea typeface="Times New Roman"/>
            </a:endParaRPr>
          </a:p>
          <a:p>
            <a:pPr algn="just"/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</a:rPr>
              <a:t>   информацию</a:t>
            </a:r>
            <a:r>
              <a:rPr lang="ru-RU" sz="2000" dirty="0">
                <a:latin typeface="Times New Roman"/>
                <a:ea typeface="Times New Roman"/>
              </a:rPr>
              <a:t>, например, номер школы, класс, любимое место прогулки, </a:t>
            </a:r>
            <a:endParaRPr lang="ru-RU" sz="2000" dirty="0" smtClean="0">
              <a:latin typeface="Times New Roman"/>
              <a:ea typeface="Times New Roman"/>
            </a:endParaRPr>
          </a:p>
          <a:p>
            <a:pPr algn="just"/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</a:rPr>
              <a:t>   время </a:t>
            </a:r>
            <a:r>
              <a:rPr lang="ru-RU" sz="2000" dirty="0">
                <a:latin typeface="Times New Roman"/>
                <a:ea typeface="Times New Roman"/>
              </a:rPr>
              <a:t>возвращения домой, место работы отца или матери и </a:t>
            </a:r>
            <a:r>
              <a:rPr lang="ru-RU" sz="2000" dirty="0" err="1">
                <a:latin typeface="Times New Roman"/>
                <a:ea typeface="Times New Roman"/>
              </a:rPr>
              <a:t>т.д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buFont typeface="Wingdings" pitchFamily="2" charset="2"/>
              <a:buChar char="Ø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82767" y="260648"/>
            <a:ext cx="8496944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Рекомендации родителям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64076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7" y="1428736"/>
            <a:ext cx="828680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6.   Научите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ваших детей уважать собеседников в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Интернете.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Убедитесь, что они понимают, что правила хорошего тона действуют одинаково в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Интернете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и в реальной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жизни;</a:t>
            </a:r>
            <a:endParaRPr lang="ru-RU" sz="2000" dirty="0" smtClean="0">
              <a:latin typeface="Calibri"/>
              <a:ea typeface="Times New Roman"/>
              <a:cs typeface="Times New Roman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AutoNum type="arabicPeriod" startAt="7"/>
              <a:tabLst>
                <a:tab pos="457200" algn="l"/>
              </a:tabLs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Скажите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им, что никогда не стоит встречаться с друзьями из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Интернета.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Ведь люди могут оказаться совсем не теми, за кого себя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выдают;</a:t>
            </a:r>
            <a:endParaRPr lang="ru-RU" sz="2000" dirty="0" smtClean="0">
              <a:latin typeface="Calibri"/>
              <a:ea typeface="Times New Roman"/>
              <a:cs typeface="Times New Roman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AutoNum type="arabicPeriod" startAt="7"/>
              <a:tabLst>
                <a:tab pos="45720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Объясните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что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далеко не все, что можно увидеть в Интернете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     правда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При сомнениях, пусть лучше уточнит 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вас.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Компьютер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подключением 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Интернету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должен находиться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общей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комнате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Приучите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себя знакомиться с сайтами, которые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посещают ваши дети.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12. Используйте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современные программы, которые предоставляют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возможность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фильтрации содержимого сайтов,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контролировать     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места посещения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деятельность там.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82767" y="260648"/>
            <a:ext cx="8496944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Рекомендации родителям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83790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530" y="188640"/>
            <a:ext cx="736588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Программы-фильтры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19200"/>
            <a:ext cx="8640960" cy="5105400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en-US" sz="4000" b="1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Power Spy 2008 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http://www.securitylab.ru/software/301944.php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ru-RU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70658" name="Picture 2" descr="SNAG-0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39386"/>
            <a:ext cx="4575599" cy="3785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14942" y="2928934"/>
            <a:ext cx="367753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Программу удобно использовать, чтобы узнать, чем заняты дети в отсутствие родителей.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88695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34481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Программы-фильтры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14422"/>
            <a:ext cx="8692428" cy="5105400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en-US" sz="4000" b="1" i="1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CYBERsitter</a:t>
            </a:r>
            <a:r>
              <a:rPr lang="en-US" sz="4000" b="1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http://www.securitylab.ru/software/240522.php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ru-RU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96258" name="Picture 2" descr="SNAG-0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82372"/>
            <a:ext cx="4482397" cy="116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860032" y="3214686"/>
            <a:ext cx="39604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CYBERSitter</a:t>
            </a:r>
            <a:r>
              <a:rPr lang="ru-RU" sz="2400" dirty="0"/>
              <a:t> дает взрослым возможность ограничивать доступ детей к нежелательным ресурсам в </a:t>
            </a:r>
            <a:r>
              <a:rPr lang="ru-RU" sz="2400" dirty="0" err="1"/>
              <a:t>Internet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422719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Программы-фильтры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50206" cy="4014778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ru-RU" sz="4000" b="1" i="1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КиберМама</a:t>
            </a:r>
            <a:r>
              <a:rPr lang="ru-RU" sz="4000" b="1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1.0b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2800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http://www.securitylab.ru/software/273998.php</a:t>
            </a:r>
            <a:r>
              <a:rPr lang="ru-RU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ru-RU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97282" name="Picture 2" descr="SNAG-0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00372"/>
            <a:ext cx="476937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05816" y="2678542"/>
            <a:ext cx="38164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КиберМама</a:t>
            </a:r>
            <a:r>
              <a:rPr lang="ru-RU" sz="1600" dirty="0"/>
              <a:t> проследит за временем работы, предупредит ребенка о том, что скоро ему нужно будет отдохнуть и приостановит работу компьютера, когда заданное вами время истечет.</a:t>
            </a:r>
          </a:p>
          <a:p>
            <a:r>
              <a:rPr lang="ru-RU" sz="1600" dirty="0" err="1"/>
              <a:t>КиберМама</a:t>
            </a:r>
            <a:r>
              <a:rPr lang="ru-RU" sz="1600" dirty="0"/>
              <a:t> поддерживает следующие возможности: </a:t>
            </a:r>
          </a:p>
          <a:p>
            <a:r>
              <a:rPr lang="en-US" sz="1600" dirty="0" smtClean="0"/>
              <a:t>- </a:t>
            </a:r>
            <a:r>
              <a:rPr lang="ru-RU" sz="1600" dirty="0" smtClean="0"/>
              <a:t>Ограничение </a:t>
            </a:r>
            <a:r>
              <a:rPr lang="ru-RU" sz="1600" dirty="0"/>
              <a:t>по суммарному времени работы </a:t>
            </a:r>
          </a:p>
          <a:p>
            <a:pPr lvl="0"/>
            <a:r>
              <a:rPr lang="en-US" sz="1600" dirty="0" smtClean="0"/>
              <a:t>- </a:t>
            </a:r>
            <a:r>
              <a:rPr lang="ru-RU" sz="1600" dirty="0" smtClean="0"/>
              <a:t>Поддержка </a:t>
            </a:r>
            <a:r>
              <a:rPr lang="ru-RU" sz="1600" dirty="0"/>
              <a:t>перерывов в работе </a:t>
            </a:r>
          </a:p>
          <a:p>
            <a:pPr lvl="0"/>
            <a:r>
              <a:rPr lang="en-US" sz="1600" dirty="0" smtClean="0"/>
              <a:t>- </a:t>
            </a:r>
            <a:r>
              <a:rPr lang="ru-RU" sz="1600" dirty="0" smtClean="0"/>
              <a:t>Поддержка </a:t>
            </a:r>
            <a:r>
              <a:rPr lang="ru-RU" sz="1600" dirty="0"/>
              <a:t>разрешенных интервалов работы </a:t>
            </a:r>
          </a:p>
          <a:p>
            <a:pPr lvl="0"/>
            <a:r>
              <a:rPr lang="en-US" sz="1600" dirty="0" smtClean="0"/>
              <a:t>- </a:t>
            </a:r>
            <a:r>
              <a:rPr lang="ru-RU" sz="1600" dirty="0" smtClean="0"/>
              <a:t>Возможность </a:t>
            </a:r>
            <a:r>
              <a:rPr lang="ru-RU" sz="1600" dirty="0"/>
              <a:t>запрета интернета </a:t>
            </a:r>
          </a:p>
          <a:p>
            <a:pPr lvl="0"/>
            <a:r>
              <a:rPr lang="en-US" sz="1600" dirty="0" smtClean="0"/>
              <a:t>- </a:t>
            </a:r>
            <a:r>
              <a:rPr lang="ru-RU" sz="1600" dirty="0" smtClean="0"/>
              <a:t>Возможность </a:t>
            </a:r>
            <a:r>
              <a:rPr lang="ru-RU" sz="1600" dirty="0"/>
              <a:t>запрета игр/программ </a:t>
            </a:r>
          </a:p>
          <a:p>
            <a:r>
              <a:rPr lang="en-US" sz="1600" b="1" dirty="0"/>
              <a:t> 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784727393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80920" cy="1143000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Интернет позволяет вам: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4104456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ru-RU" sz="2800" dirty="0"/>
              <a:t>• </a:t>
            </a:r>
            <a:r>
              <a:rPr lang="ru-RU" sz="2800" dirty="0" smtClean="0"/>
              <a:t>общаться </a:t>
            </a:r>
            <a:r>
              <a:rPr lang="ru-RU" sz="2800" dirty="0"/>
              <a:t>с друзьями, семьей, коллегами;</a:t>
            </a:r>
          </a:p>
          <a:p>
            <a:pPr marL="0" indent="0" algn="just">
              <a:buNone/>
            </a:pPr>
            <a:r>
              <a:rPr lang="ru-RU" sz="2800" dirty="0"/>
              <a:t>•получать доступ к информации и развлечениям;</a:t>
            </a:r>
          </a:p>
          <a:p>
            <a:pPr marL="0" indent="0" algn="just">
              <a:buNone/>
            </a:pPr>
            <a:r>
              <a:rPr lang="ru-RU" sz="2800" dirty="0"/>
              <a:t>•учиться, встречаться </a:t>
            </a:r>
            <a:r>
              <a:rPr lang="ru-RU" sz="2800" dirty="0" smtClean="0"/>
              <a:t>с </a:t>
            </a:r>
            <a:r>
              <a:rPr lang="ru-RU" sz="2800" dirty="0"/>
              <a:t>людьми и узнавать новое.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834190"/>
            <a:ext cx="4216400" cy="2451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38886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375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5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875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7584" y="332656"/>
            <a:ext cx="727280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/>
              <a:t>И в заключении…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71472" y="1340768"/>
            <a:ext cx="7960968" cy="47314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Надеюсь, что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предоставленная информация, помогающая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узнать об опасностях в Интернете и о том, как им противостоять будет в дальнейшем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полезн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а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вам и вашим детям!</a:t>
            </a:r>
          </a:p>
          <a:p>
            <a:pPr marL="45720" indent="0">
              <a:buNone/>
            </a:pPr>
            <a:endParaRPr lang="ru-RU" sz="6600" dirty="0"/>
          </a:p>
        </p:txBody>
      </p:sp>
      <p:sp>
        <p:nvSpPr>
          <p:cNvPr id="8" name="Объект 6"/>
          <p:cNvSpPr txBox="1">
            <a:spLocks/>
          </p:cNvSpPr>
          <p:nvPr/>
        </p:nvSpPr>
        <p:spPr>
          <a:xfrm>
            <a:off x="-14808" y="1484784"/>
            <a:ext cx="8964487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ru-RU" sz="6600" dirty="0"/>
          </a:p>
        </p:txBody>
      </p:sp>
    </p:spTree>
    <p:extLst>
      <p:ext uri="{BB962C8B-B14F-4D97-AF65-F5344CB8AC3E}">
        <p14:creationId xmlns="" xmlns:p14="http://schemas.microsoft.com/office/powerpoint/2010/main" val="39439520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4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4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" presetID="38" presetClass="entr" presetSubtype="0" accel="5000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49672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3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38" fill="hold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" decel="50000" autoRev="1" fill="hold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7584" y="332656"/>
            <a:ext cx="7272808" cy="1143000"/>
          </a:xfrm>
        </p:spPr>
        <p:txBody>
          <a:bodyPr/>
          <a:lstStyle/>
          <a:p>
            <a:pPr marL="0" indent="0" algn="ctr">
              <a:buNone/>
            </a:pPr>
            <a:endParaRPr lang="ru-RU" sz="54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39552" y="1340768"/>
            <a:ext cx="7992888" cy="3474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6600" dirty="0"/>
          </a:p>
        </p:txBody>
      </p:sp>
      <p:sp>
        <p:nvSpPr>
          <p:cNvPr id="8" name="Объект 6"/>
          <p:cNvSpPr txBox="1">
            <a:spLocks/>
          </p:cNvSpPr>
          <p:nvPr/>
        </p:nvSpPr>
        <p:spPr>
          <a:xfrm>
            <a:off x="357158" y="642918"/>
            <a:ext cx="8607329" cy="1500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6000" b="1" dirty="0" smtClean="0">
                <a:solidFill>
                  <a:srgbClr val="11B3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  <a:p>
            <a:pPr marL="45720" indent="0">
              <a:buNone/>
            </a:pPr>
            <a:endParaRPr lang="ru-RU" sz="6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4" y="3143248"/>
            <a:ext cx="4214842" cy="31611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39520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8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4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4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9672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3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38" fill="hold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" decel="50000" autoRev="1" fill="hold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83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221536"/>
            <a:ext cx="5256584" cy="360657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496944" cy="56166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Интернет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является прекрасным источником для новых знаний, помогает в учебе, занимает досуг. Но в то же время, </a:t>
            </a:r>
            <a:r>
              <a:rPr lang="ru-RU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Сеть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таит в себе много опасностей. </a:t>
            </a:r>
            <a:r>
              <a:rPr lang="ru-RU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Обязательно нужно поговорить с детьми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объяснить, что могут возникать различные неприятные ситуации и то, как из них лучшим образом выходить.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Помните, что безопасность ваших детей в </a:t>
            </a: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Интернете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90%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зависит от  вас.</a:t>
            </a:r>
            <a:endParaRPr lang="ru-RU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506708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6944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4200" i="1" kern="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Федеральный закон № 436-ФЗ</a:t>
            </a:r>
            <a:endParaRPr lang="ru-RU" sz="4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6516216" cy="51845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i="1" kern="0" dirty="0">
                <a:solidFill>
                  <a:srgbClr val="92D050"/>
                </a:solidFill>
                <a:latin typeface="Arial"/>
              </a:rPr>
              <a:t> </a:t>
            </a:r>
            <a:r>
              <a:rPr lang="ru-RU" sz="2400" b="1" i="1" kern="0" dirty="0" smtClean="0">
                <a:solidFill>
                  <a:srgbClr val="92D050"/>
                </a:solidFill>
                <a:latin typeface="Arial"/>
              </a:rPr>
              <a:t>   «О </a:t>
            </a:r>
            <a:r>
              <a:rPr lang="ru-RU" sz="2400" b="1" i="1" kern="0" dirty="0">
                <a:solidFill>
                  <a:srgbClr val="92D050"/>
                </a:solidFill>
                <a:latin typeface="Arial"/>
              </a:rPr>
              <a:t>защите детей от информации, причиняющей вред их здоровью и развитию»</a:t>
            </a:r>
            <a:r>
              <a:rPr lang="ru-RU" sz="2400" kern="0" dirty="0">
                <a:solidFill>
                  <a:srgbClr val="92D050"/>
                </a:solidFill>
                <a:latin typeface="Arial"/>
              </a:rPr>
              <a:t>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Устанавливает правила </a:t>
            </a:r>
            <a:r>
              <a:rPr lang="ru-RU" sz="2400" b="1" kern="0" dirty="0" err="1">
                <a:solidFill>
                  <a:srgbClr val="000066"/>
                </a:solidFill>
                <a:latin typeface="Arial"/>
              </a:rPr>
              <a:t>медиабезопасности</a:t>
            </a: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 детей при обороте на территории России продукции средств массовой информации, печатной, аудиовизуальной продукции на любых видах носителей, программ для ЭВМ и баз данных, а также информации, размещаемой в информационно-телекоммуникационных сетях и сетях подвижной радиотелефонной связи.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840051"/>
            <a:ext cx="2405745" cy="24057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06385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53" y="548680"/>
            <a:ext cx="8964488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Информационная безопасность детей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5688632" cy="48245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Э</a:t>
            </a:r>
            <a:r>
              <a:rPr lang="ru-RU" sz="2400" b="1" kern="0" dirty="0" smtClean="0">
                <a:solidFill>
                  <a:srgbClr val="000066"/>
                </a:solidFill>
                <a:latin typeface="Arial"/>
              </a:rPr>
              <a:t>то </a:t>
            </a: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состояние защищенности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детей, при котором отсутствует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риск, связанный с причинением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информацией, в том числе 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распространяемой в сети 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Интернет, вреда их здоровью, 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физическому, психическому, 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духовному и нравственному 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развитию</a:t>
            </a:r>
            <a:r>
              <a:rPr lang="ru-RU" sz="2400" kern="0" dirty="0">
                <a:solidFill>
                  <a:srgbClr val="000066"/>
                </a:solidFill>
                <a:latin typeface="Arial"/>
              </a:rPr>
              <a:t> 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i="1" kern="0" dirty="0">
                <a:solidFill>
                  <a:srgbClr val="7030A0"/>
                </a:solidFill>
                <a:latin typeface="Arial"/>
                <a:hlinkClick r:id="rId2" action="ppaction://hlinkfile"/>
              </a:rPr>
              <a:t>(Федеральный закон от 29.12.2010 </a:t>
            </a:r>
            <a:endParaRPr lang="ru-RU" sz="2400" i="1" kern="0" dirty="0" smtClean="0">
              <a:solidFill>
                <a:srgbClr val="7030A0"/>
              </a:solidFill>
              <a:latin typeface="Arial"/>
              <a:hlinkClick r:id="rId2" action="ppaction://hlinkfile"/>
            </a:endParaRP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i="1" kern="0" dirty="0" smtClean="0">
                <a:solidFill>
                  <a:srgbClr val="7030A0"/>
                </a:solidFill>
                <a:latin typeface="Arial"/>
                <a:hlinkClick r:id="rId2" action="ppaction://hlinkfile"/>
              </a:rPr>
              <a:t>№</a:t>
            </a:r>
            <a:r>
              <a:rPr lang="ru-RU" sz="2400" i="1" kern="0" dirty="0">
                <a:solidFill>
                  <a:srgbClr val="7030A0"/>
                </a:solidFill>
                <a:latin typeface="Arial"/>
                <a:hlinkClick r:id="rId2" action="ppaction://hlinkfile"/>
              </a:rPr>
              <a:t> </a:t>
            </a:r>
            <a:r>
              <a:rPr lang="ru-RU" sz="2400" i="1" kern="0" dirty="0" smtClean="0">
                <a:solidFill>
                  <a:srgbClr val="7030A0"/>
                </a:solidFill>
                <a:latin typeface="Arial"/>
                <a:hlinkClick r:id="rId2" action="ppaction://hlinkfile"/>
              </a:rPr>
              <a:t>436-ФЗ </a:t>
            </a:r>
            <a:r>
              <a:rPr lang="ru-RU" sz="2400" i="1" kern="0" dirty="0">
                <a:solidFill>
                  <a:srgbClr val="7030A0"/>
                </a:solidFill>
                <a:latin typeface="Arial"/>
                <a:hlinkClick r:id="rId2" action="ppaction://hlinkfile"/>
              </a:rPr>
              <a:t>"О защите детей от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i="1" kern="0" dirty="0">
                <a:solidFill>
                  <a:srgbClr val="7030A0"/>
                </a:solidFill>
                <a:latin typeface="Arial"/>
                <a:hlinkClick r:id="rId2" action="ppaction://hlinkfile"/>
              </a:rPr>
              <a:t>информации, причиняющей вред их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i="1" kern="0" dirty="0">
                <a:solidFill>
                  <a:srgbClr val="7030A0"/>
                </a:solidFill>
                <a:latin typeface="Arial"/>
                <a:hlinkClick r:id="rId2" action="ppaction://hlinkfile"/>
              </a:rPr>
              <a:t>здоровью и развитию</a:t>
            </a:r>
            <a:r>
              <a:rPr lang="ru-RU" sz="2400" i="1" kern="0" dirty="0" smtClean="0">
                <a:solidFill>
                  <a:srgbClr val="7030A0"/>
                </a:solidFill>
                <a:latin typeface="Arial"/>
                <a:hlinkClick r:id="rId2" action="ppaction://hlinkfile"/>
              </a:rPr>
              <a:t>") </a:t>
            </a:r>
            <a:endParaRPr lang="ru-RU" sz="2400" i="1" kern="0" dirty="0">
              <a:solidFill>
                <a:srgbClr val="7030A0"/>
              </a:solidFill>
              <a:latin typeface="Arial"/>
            </a:endParaRP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96072"/>
            <a:ext cx="3096344" cy="31991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83649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1916832"/>
            <a:ext cx="6840760" cy="44108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spcAft>
                <a:spcPts val="0"/>
              </a:spcAft>
              <a:buClrTx/>
              <a:buSzTx/>
              <a:buNone/>
            </a:pPr>
            <a:endParaRPr lang="ru-RU" sz="3200" dirty="0">
              <a:solidFill>
                <a:prstClr val="black"/>
              </a:solidFill>
              <a:latin typeface="Calibri"/>
            </a:endParaRPr>
          </a:p>
          <a:p>
            <a:pPr marL="45720" indent="0">
              <a:buNone/>
            </a:pPr>
            <a:r>
              <a:rPr lang="ru-RU" sz="3200" b="1" i="1" dirty="0">
                <a:solidFill>
                  <a:srgbClr val="FF0000"/>
                </a:solidFill>
              </a:rPr>
              <a:t>Даже случайный клик по всплывшему баннеру или переход по ссылке может привести на сайт с опасным содержимым!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329136"/>
            <a:ext cx="864096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Угрозы, подстерегающие ребенка в Глобальной сети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62931"/>
            <a:ext cx="1352838" cy="12362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51567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2276872"/>
            <a:ext cx="6120680" cy="3474720"/>
          </a:xfrm>
          <a:prstGeom prst="rect">
            <a:avLst/>
          </a:prstGeom>
        </p:spPr>
        <p:txBody>
          <a:bodyPr/>
          <a:lstStyle/>
          <a:p>
            <a:pPr marL="45720" indent="0" fontAlgn="t">
              <a:buNone/>
            </a:pPr>
            <a:r>
              <a:rPr lang="ru-RU" sz="2800" b="1" i="1" dirty="0">
                <a:solidFill>
                  <a:srgbClr val="CC00CC"/>
                </a:solidFill>
              </a:rPr>
              <a:t> </a:t>
            </a:r>
            <a:r>
              <a:rPr lang="ru-RU" sz="2800" b="1" i="1" dirty="0" smtClean="0">
                <a:solidFill>
                  <a:srgbClr val="CC00CC"/>
                </a:solidFill>
              </a:rPr>
              <a:t>      </a:t>
            </a:r>
            <a:r>
              <a:rPr lang="ru-RU" sz="2800" b="1" i="1" u="sng" dirty="0" smtClean="0">
                <a:solidFill>
                  <a:srgbClr val="CC00CC"/>
                </a:solidFill>
              </a:rPr>
              <a:t>Порнография</a:t>
            </a:r>
            <a:endParaRPr lang="ru-RU" sz="2800" b="1" i="1" u="sng" dirty="0">
              <a:solidFill>
                <a:srgbClr val="CC00CC"/>
              </a:solidFill>
            </a:endParaRPr>
          </a:p>
          <a:p>
            <a:pPr marL="45720" indent="0" fontAlgn="t">
              <a:buNone/>
            </a:pPr>
            <a:r>
              <a:rPr lang="ru-RU" sz="2800" i="1" dirty="0">
                <a:solidFill>
                  <a:srgbClr val="FF0000"/>
                </a:solidFill>
              </a:rPr>
              <a:t>Опасна избыточной информацией и грубым, часто извращенным, натурализмом. Мешает развитию естественных эмоциональных привязанностей.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329136"/>
            <a:ext cx="864096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Угрозы, подстерегающие ребенка в Глобальной сети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2924944"/>
            <a:ext cx="2563591" cy="18948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784117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2276872"/>
            <a:ext cx="6120680" cy="3474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ctr" fontAlgn="t">
              <a:buNone/>
            </a:pPr>
            <a:r>
              <a:rPr lang="ru-RU" sz="2800" b="1" i="1" u="sng" dirty="0">
                <a:solidFill>
                  <a:srgbClr val="CC00CC"/>
                </a:solidFill>
              </a:rPr>
              <a:t>Депрессивные молодежные течения</a:t>
            </a:r>
          </a:p>
          <a:p>
            <a:pPr marL="45720" indent="0" fontAlgn="t">
              <a:buNone/>
            </a:pPr>
            <a:r>
              <a:rPr lang="ru-RU" sz="2800" i="1" dirty="0">
                <a:solidFill>
                  <a:srgbClr val="FF0000"/>
                </a:solidFill>
              </a:rPr>
              <a:t>Ребенок может поверить, что </a:t>
            </a:r>
            <a:r>
              <a:rPr lang="ru-RU" sz="2800" b="1" dirty="0">
                <a:solidFill>
                  <a:srgbClr val="FF0000"/>
                </a:solidFill>
              </a:rPr>
              <a:t>шрамы</a:t>
            </a:r>
            <a:r>
              <a:rPr lang="ru-RU" sz="2800" i="1" dirty="0">
                <a:solidFill>
                  <a:srgbClr val="FF0000"/>
                </a:solidFill>
              </a:rPr>
              <a:t> – лучшее украшение, а </a:t>
            </a:r>
            <a:r>
              <a:rPr lang="ru-RU" sz="2800" b="1" dirty="0">
                <a:solidFill>
                  <a:srgbClr val="FF0000"/>
                </a:solidFill>
              </a:rPr>
              <a:t>суицид</a:t>
            </a:r>
            <a:r>
              <a:rPr lang="ru-RU" sz="2800" i="1" dirty="0">
                <a:solidFill>
                  <a:srgbClr val="FF0000"/>
                </a:solidFill>
              </a:rPr>
              <a:t> – всего лишь способ избавления от проблем</a:t>
            </a:r>
          </a:p>
          <a:p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329136"/>
            <a:ext cx="864096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Угрозы, подстерегающие ребенка в Глобальной сети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80928"/>
            <a:ext cx="2630410" cy="19442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3176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1399</Words>
  <Application>Microsoft Office PowerPoint</Application>
  <PresentationFormat>Экран (4:3)</PresentationFormat>
  <Paragraphs>128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Родительское собрание  в 6 классе</vt:lpstr>
      <vt:lpstr>Слайд 2</vt:lpstr>
      <vt:lpstr>Интернет позволяет вам:</vt:lpstr>
      <vt:lpstr>Слайд 4</vt:lpstr>
      <vt:lpstr>Федеральный закон № 436-ФЗ</vt:lpstr>
      <vt:lpstr>Информационная безопасность детей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Опасность: группы смерти!</vt:lpstr>
      <vt:lpstr>Опасность: группы смерти!</vt:lpstr>
      <vt:lpstr>Интернет - зависимость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Программы-фильтры</vt:lpstr>
      <vt:lpstr>Программы-фильтры</vt:lpstr>
      <vt:lpstr>Программы-фильтры</vt:lpstr>
      <vt:lpstr>И в заключении…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 в 6 классе</dc:title>
  <dc:creator>Марина</dc:creator>
  <cp:lastModifiedBy>Windows User</cp:lastModifiedBy>
  <cp:revision>1</cp:revision>
  <dcterms:created xsi:type="dcterms:W3CDTF">2021-12-21T16:11:19Z</dcterms:created>
  <dcterms:modified xsi:type="dcterms:W3CDTF">2021-12-21T16:12:03Z</dcterms:modified>
</cp:coreProperties>
</file>